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85" r:id="rId5"/>
    <p:sldId id="286" r:id="rId6"/>
    <p:sldId id="259" r:id="rId7"/>
    <p:sldId id="272" r:id="rId8"/>
    <p:sldId id="264" r:id="rId9"/>
    <p:sldId id="287" r:id="rId10"/>
    <p:sldId id="262" r:id="rId11"/>
    <p:sldId id="294" r:id="rId12"/>
    <p:sldId id="258" r:id="rId13"/>
    <p:sldId id="293" r:id="rId14"/>
    <p:sldId id="288" r:id="rId15"/>
    <p:sldId id="292" r:id="rId16"/>
    <p:sldId id="290" r:id="rId17"/>
    <p:sldId id="300" r:id="rId18"/>
    <p:sldId id="289" r:id="rId19"/>
    <p:sldId id="301" r:id="rId20"/>
    <p:sldId id="302" r:id="rId21"/>
    <p:sldId id="298" r:id="rId22"/>
    <p:sldId id="305" r:id="rId23"/>
    <p:sldId id="291" r:id="rId24"/>
    <p:sldId id="306" r:id="rId25"/>
    <p:sldId id="307" r:id="rId26"/>
    <p:sldId id="297" r:id="rId27"/>
    <p:sldId id="308" r:id="rId28"/>
    <p:sldId id="284" r:id="rId29"/>
    <p:sldId id="309" r:id="rId30"/>
    <p:sldId id="274" r:id="rId31"/>
    <p:sldId id="299" r:id="rId32"/>
    <p:sldId id="29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2" autoAdjust="0"/>
    <p:restoredTop sz="94660"/>
  </p:normalViewPr>
  <p:slideViewPr>
    <p:cSldViewPr>
      <p:cViewPr varScale="1">
        <p:scale>
          <a:sx n="151" d="100"/>
          <a:sy n="151" d="100"/>
        </p:scale>
        <p:origin x="725" y="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2017-09-09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rlGlynn/kc-r-users-caret-201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topepo.github.io/caret/data-splitting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topepo.github.io/caret/pre-processing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datascience.com/conferences/predictive-modeling-workshop-max-kuhn/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361/when-is-a-model-underfitte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chinelearningmastery.com/tune-machine-learning-algorithms-in-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conferences/useR-2010/slides/Kuhn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evaluate-machine-learning-algorithms-with-r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ursera.org/specializations/jhu-data-science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apers/volume15/delgado14a/delgado14a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ppliedpredictivemodeling.com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opepo/caret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appliedpredictivemodeling.com/blo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tatsoft.org/article/view/v028i05/v28i05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opepo.github.io/caret/modelList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glass+identification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books.google.com/books?id=gLnuxUmk5eEC&amp;pg=PT133&amp;lpg=PT133&amp;dq=mass+forensic+glass+dataset&amp;source=bl&amp;ots=bQZsVGW1Xp&amp;sig=zcxIBdyNXbLEdqz3XJNiaipIEus&amp;hl=en&amp;sa=X&amp;ved=0ahUKEwip16CilYPWAhUM5IMKHVqACaIQ6AEISDAD#v=onepage&amp;q=mass%20forensic%20glass%20dataset&amp;f=fals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chinelearningmastery.com/data-visualization-with-the-caret-r-packa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Using </a:t>
            </a:r>
            <a:r>
              <a:rPr lang="en-US" dirty="0">
                <a:solidFill>
                  <a:srgbClr val="0070C0"/>
                </a:solidFill>
              </a:rPr>
              <a:t>R’s Caret Package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for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Earl F Glynn</a:t>
            </a:r>
          </a:p>
          <a:p>
            <a:r>
              <a:rPr lang="en-US" dirty="0" smtClean="0"/>
              <a:t>Kansas City R Users Group</a:t>
            </a:r>
          </a:p>
          <a:p>
            <a:r>
              <a:rPr lang="en-US" dirty="0"/>
              <a:t>9</a:t>
            </a:r>
            <a:r>
              <a:rPr lang="en-US" dirty="0" smtClean="0"/>
              <a:t> September 2017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3400"/>
            <a:ext cx="61055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2330" y="5867400"/>
            <a:ext cx="671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github.com/EarlGlynn/kc-r-users-caret-2017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11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Partition Data into Train &amp; Test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077200" cy="4667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Use function </a:t>
            </a:r>
            <a:r>
              <a:rPr lang="en-US" sz="2000" b="1" dirty="0" err="1"/>
              <a:t>createDataPartition</a:t>
            </a:r>
            <a:r>
              <a:rPr lang="en-US" sz="2000" dirty="0"/>
              <a:t> </a:t>
            </a:r>
            <a:r>
              <a:rPr lang="en-US" sz="2000" dirty="0" smtClean="0"/>
              <a:t>to </a:t>
            </a:r>
            <a:r>
              <a:rPr lang="en-US" sz="2000" dirty="0"/>
              <a:t>create </a:t>
            </a:r>
            <a:r>
              <a:rPr lang="en-US" sz="2000" dirty="0" smtClean="0"/>
              <a:t>splits </a:t>
            </a:r>
            <a:r>
              <a:rPr lang="en-US" sz="2000" dirty="0"/>
              <a:t>of the </a:t>
            </a:r>
            <a:r>
              <a:rPr lang="en-US" sz="2000" dirty="0" smtClean="0"/>
              <a:t>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10" y="4343400"/>
            <a:ext cx="6305550" cy="1924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3" y="1743075"/>
            <a:ext cx="1666875" cy="23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85" y="2038350"/>
            <a:ext cx="1352550" cy="180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10" y="2330482"/>
            <a:ext cx="24574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Partition Data into Train &amp; Test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153400" cy="152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function </a:t>
            </a:r>
            <a:r>
              <a:rPr lang="en-US" b="1" dirty="0" err="1"/>
              <a:t>createDataPartition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create </a:t>
            </a:r>
            <a:r>
              <a:rPr lang="en-US" dirty="0" smtClean="0"/>
              <a:t>splits </a:t>
            </a:r>
            <a:r>
              <a:rPr lang="en-US" dirty="0"/>
              <a:t>of the data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4399" y="2281535"/>
            <a:ext cx="6355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topepo.github.io/caret/data-splitting.html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90600" y="3378312"/>
            <a:ext cx="7162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214 glass samples each with 9 predictors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967154" y="5054712"/>
            <a:ext cx="474784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153 samples</a:t>
            </a:r>
            <a:br>
              <a:rPr lang="en-US" sz="2400" dirty="0" smtClean="0"/>
            </a:br>
            <a:r>
              <a:rPr lang="en-US" sz="2400" dirty="0" smtClean="0"/>
              <a:t>training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784166" y="5045335"/>
            <a:ext cx="237392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61 samples </a:t>
            </a:r>
            <a:br>
              <a:rPr lang="en-US" sz="2400" dirty="0" smtClean="0"/>
            </a:br>
            <a:r>
              <a:rPr lang="en-US" sz="2400" dirty="0" smtClean="0"/>
              <a:t>final test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89194" y="4689510"/>
            <a:ext cx="551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Split original dataset:  70% training, 30% final test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3008980"/>
            <a:ext cx="718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Approach Using Forensic Glass Dataset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9194" y="5964982"/>
            <a:ext cx="368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for training and tuning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5559" y="5946839"/>
            <a:ext cx="2905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once and only once for</a:t>
            </a:r>
          </a:p>
          <a:p>
            <a:r>
              <a:rPr lang="en-US" dirty="0" smtClean="0"/>
              <a:t>final test of model. 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Preprocess / Transform 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Impute Missing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Create </a:t>
            </a:r>
            <a:r>
              <a:rPr lang="en-US" dirty="0"/>
              <a:t>Dummy Variables</a:t>
            </a:r>
          </a:p>
          <a:p>
            <a:pPr marL="0" indent="0">
              <a:buNone/>
            </a:pPr>
            <a:r>
              <a:rPr lang="en-US" dirty="0" smtClean="0"/>
              <a:t>• Remove Zero- / </a:t>
            </a:r>
            <a:r>
              <a:rPr lang="en-US" dirty="0"/>
              <a:t>Near Zero-Variance Predictors</a:t>
            </a:r>
          </a:p>
          <a:p>
            <a:pPr marL="0" indent="0">
              <a:buNone/>
            </a:pPr>
            <a:r>
              <a:rPr lang="en-US" dirty="0" smtClean="0"/>
              <a:t>• Remove Correlated </a:t>
            </a:r>
            <a:r>
              <a:rPr lang="en-US" dirty="0"/>
              <a:t>Predictors</a:t>
            </a:r>
          </a:p>
          <a:p>
            <a:pPr marL="0" indent="0">
              <a:buNone/>
            </a:pPr>
            <a:r>
              <a:rPr lang="en-US" dirty="0" smtClean="0"/>
              <a:t>• Remove Linear </a:t>
            </a:r>
            <a:r>
              <a:rPr lang="en-US" dirty="0"/>
              <a:t>Dependencies</a:t>
            </a:r>
          </a:p>
          <a:p>
            <a:pPr marL="0" indent="0">
              <a:buNone/>
            </a:pPr>
            <a:r>
              <a:rPr lang="en-US" dirty="0" smtClean="0"/>
              <a:t>• Center / Scale / Standardize Data</a:t>
            </a:r>
          </a:p>
          <a:p>
            <a:r>
              <a:rPr lang="en-US" dirty="0" smtClean="0"/>
              <a:t>Transformations </a:t>
            </a:r>
            <a:r>
              <a:rPr lang="en-US" sz="1800" dirty="0" smtClean="0"/>
              <a:t>(</a:t>
            </a:r>
            <a:r>
              <a:rPr lang="en-US" sz="1800" dirty="0" err="1" smtClean="0"/>
              <a:t>BoxCox</a:t>
            </a:r>
            <a:r>
              <a:rPr lang="en-US" sz="1800" dirty="0" smtClean="0"/>
              <a:t>, </a:t>
            </a:r>
            <a:r>
              <a:rPr lang="en-US" sz="1800" dirty="0" err="1" smtClean="0"/>
              <a:t>YeoJohnson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214" y="6292332"/>
            <a:ext cx="654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topepo.github.io/caret/pre-processing.html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72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Train Model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57912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/>
              <a:t>Forensic-Glass-caret-</a:t>
            </a:r>
            <a:r>
              <a:rPr lang="en-US" sz="1600" b="1" dirty="0" err="1"/>
              <a:t>rf.Rmd</a:t>
            </a:r>
            <a:r>
              <a:rPr lang="en-US" sz="1600" dirty="0" smtClean="0"/>
              <a:t> and </a:t>
            </a:r>
            <a:r>
              <a:rPr lang="en-US" sz="1600" b="1" dirty="0" smtClean="0"/>
              <a:t>Forensic-Glass-caret-rf.html</a:t>
            </a:r>
            <a:endParaRPr lang="en-US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54632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Train Model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69" y="1447800"/>
            <a:ext cx="2938462" cy="315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84" y="2057400"/>
            <a:ext cx="6509932" cy="2037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019800"/>
            <a:ext cx="7658100" cy="166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984" y="6292332"/>
            <a:ext cx="822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https://opendatascience.com/conferences/predictive-modeling-workshop-max-kuhn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Underfit</a:t>
            </a:r>
            <a:r>
              <a:rPr lang="en-US" dirty="0" smtClean="0">
                <a:solidFill>
                  <a:srgbClr val="0070C0"/>
                </a:solidFill>
              </a:rPr>
              <a:t> vs </a:t>
            </a:r>
            <a:r>
              <a:rPr lang="en-US" dirty="0" err="1" smtClean="0">
                <a:solidFill>
                  <a:srgbClr val="0070C0"/>
                </a:solidFill>
              </a:rPr>
              <a:t>Overfit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Bias-Variance Tradeoff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5951736" cy="2240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370" y="6292332"/>
            <a:ext cx="813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datascience.stackexchange.com/questions/361/when-is-a-model-underfitted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Tune Model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9328" y="6091112"/>
            <a:ext cx="66845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Tune Machine Learning Algorithms in R (random forest case study</a:t>
            </a:r>
            <a:r>
              <a:rPr lang="en-US" dirty="0" smtClean="0"/>
              <a:t>)</a:t>
            </a:r>
          </a:p>
          <a:p>
            <a:pPr algn="ctr"/>
            <a:r>
              <a:rPr lang="en-US" sz="1600" dirty="0">
                <a:hlinkClick r:id="rId2"/>
              </a:rPr>
              <a:t>https://machinelearningmastery.com/tune-machine-learning-algorithms-in-r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7258050" cy="39901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8836" y="2770819"/>
            <a:ext cx="3025199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077200" cy="4667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Often default tuning is adequate, but when not 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26634" y="5039887"/>
            <a:ext cx="1752601" cy="1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0" y="1446213"/>
            <a:ext cx="819150" cy="42291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158946" y="5583879"/>
            <a:ext cx="6221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Forensic-Glass-caret-J48.Rmd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Forensic-Glass-caret-J48f.html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48907" y="1158011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Hyperparameters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6600" y="2438400"/>
            <a:ext cx="4572000" cy="636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8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91217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124200"/>
            <a:ext cx="457327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648980"/>
            <a:ext cx="256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@</a:t>
            </a:r>
            <a:r>
              <a:rPr lang="en-US" sz="1400" dirty="0" err="1" smtClean="0"/>
              <a:t>ChrisAlbon</a:t>
            </a:r>
            <a:endParaRPr lang="en-US" sz="1400" dirty="0" smtClean="0"/>
          </a:p>
          <a:p>
            <a:r>
              <a:rPr lang="en-US" sz="1400" dirty="0" smtClean="0"/>
              <a:t>MachineLearningFlashcards.com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66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3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Classification Metrics</a:t>
            </a:r>
          </a:p>
          <a:p>
            <a:r>
              <a:rPr lang="en-US" dirty="0" smtClean="0"/>
              <a:t>Accuracy</a:t>
            </a:r>
          </a:p>
          <a:p>
            <a:r>
              <a:rPr lang="en-US" dirty="0" smtClean="0"/>
              <a:t>Area Under Curve (AUC) [2 classes]</a:t>
            </a:r>
          </a:p>
          <a:p>
            <a:r>
              <a:rPr lang="en-US" dirty="0"/>
              <a:t>Kappa </a:t>
            </a:r>
            <a:r>
              <a:rPr lang="en-US" sz="1600" dirty="0"/>
              <a:t>(better than Accuracy when groups not balanced</a:t>
            </a:r>
            <a:r>
              <a:rPr lang="en-US" sz="1600" dirty="0" smtClean="0"/>
              <a:t>)</a:t>
            </a:r>
          </a:p>
          <a:p>
            <a:r>
              <a:rPr lang="en-US" dirty="0" err="1" smtClean="0"/>
              <a:t>LogLoss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Regression Metrics</a:t>
            </a:r>
          </a:p>
          <a:p>
            <a:r>
              <a:rPr lang="en-US" dirty="0" smtClean="0"/>
              <a:t>RMSE (Root Mean Squared Error)</a:t>
            </a:r>
          </a:p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2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15" y="1289378"/>
            <a:ext cx="4237885" cy="2826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33800"/>
            <a:ext cx="4038600" cy="26938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648980"/>
            <a:ext cx="256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@</a:t>
            </a:r>
            <a:r>
              <a:rPr lang="en-US" sz="1400" dirty="0" err="1" smtClean="0"/>
              <a:t>ChrisAlbon</a:t>
            </a:r>
            <a:endParaRPr lang="en-US" sz="1400" dirty="0" smtClean="0"/>
          </a:p>
          <a:p>
            <a:r>
              <a:rPr lang="en-US" sz="1400" dirty="0" smtClean="0"/>
              <a:t>MachineLearningFlashcards.com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15" y="1600200"/>
            <a:ext cx="397580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91300" y="1219200"/>
            <a:ext cx="1343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Kappa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425164" y="3124200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https://www.r-project.org/conferences/useR-2013</a:t>
            </a:r>
            <a:r>
              <a:rPr lang="en-US" sz="900" dirty="0" smtClean="0"/>
              <a:t>/</a:t>
            </a:r>
            <a:br>
              <a:rPr lang="en-US" sz="900" dirty="0" smtClean="0"/>
            </a:br>
            <a:r>
              <a:rPr lang="en-US" sz="900" dirty="0" smtClean="0"/>
              <a:t>Tutorials/</a:t>
            </a:r>
            <a:r>
              <a:rPr lang="en-US" sz="900" dirty="0" err="1" smtClean="0"/>
              <a:t>kuhn</a:t>
            </a:r>
            <a:r>
              <a:rPr lang="en-US" sz="900" dirty="0" smtClean="0"/>
              <a:t>/user_caret_2up.pdf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6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R’s Caret Package 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for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Regressions Models vs Machine Learning</a:t>
            </a:r>
          </a:p>
          <a:p>
            <a:r>
              <a:rPr lang="en-US" dirty="0" smtClean="0"/>
              <a:t>Caret Package Overview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Preprocess / Transform Data</a:t>
            </a:r>
          </a:p>
          <a:p>
            <a:pPr lvl="1"/>
            <a:r>
              <a:rPr lang="en-US" dirty="0" smtClean="0"/>
              <a:t>Partition Data into Train and Test Sets</a:t>
            </a:r>
          </a:p>
          <a:p>
            <a:pPr lvl="1"/>
            <a:r>
              <a:rPr lang="en-US" dirty="0" smtClean="0"/>
              <a:t>Train and Tune Model</a:t>
            </a:r>
          </a:p>
          <a:p>
            <a:pPr lvl="1"/>
            <a:r>
              <a:rPr lang="en-US" dirty="0" smtClean="0"/>
              <a:t>Evaluate Model Performance</a:t>
            </a:r>
          </a:p>
          <a:p>
            <a:pPr lvl="1"/>
            <a:r>
              <a:rPr lang="en-US" dirty="0" smtClean="0"/>
              <a:t>Estimate Variable Importance</a:t>
            </a:r>
          </a:p>
          <a:p>
            <a:pPr lvl="1"/>
            <a:r>
              <a:rPr lang="en-US" dirty="0" smtClean="0"/>
              <a:t>Parallel Processing</a:t>
            </a:r>
          </a:p>
          <a:p>
            <a:r>
              <a:rPr lang="en-US" dirty="0" smtClean="0"/>
              <a:t>Caret Machine Learning:  Forensic Glass Dataset</a:t>
            </a:r>
          </a:p>
          <a:p>
            <a:r>
              <a:rPr lang="en-US" dirty="0" smtClean="0"/>
              <a:t>Toy Shiny App to Compare Machine Learning Models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52600"/>
            <a:ext cx="7608138" cy="144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3124200"/>
            <a:ext cx="4343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smtClean="0"/>
              <a:t>www.r-project.org/conferences/useR-2013/Tutorials/kuhn/user_caret_2up.pdf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7622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38" y="1295401"/>
            <a:ext cx="8229600" cy="6096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Train:  Overly Optimistic Results for </a:t>
            </a:r>
            <a:r>
              <a:rPr lang="en-US" dirty="0" smtClean="0"/>
              <a:t>Generalization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0399"/>
            <a:ext cx="4876800" cy="4350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6281171"/>
            <a:ext cx="5795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/>
              <a:t>Forensic-Glass-caret-</a:t>
            </a:r>
            <a:r>
              <a:rPr lang="en-US" sz="1600" b="1" dirty="0" err="1"/>
              <a:t>rf.Rmd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Forensic-Glass-caret-rf.html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2362200" y="3124200"/>
            <a:ext cx="21336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57966" y="5867400"/>
            <a:ext cx="4652433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86100" y="4691080"/>
            <a:ext cx="685800" cy="13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5289296"/>
            <a:ext cx="685800" cy="13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10405"/>
            <a:ext cx="3383218" cy="2256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50765" y="4954528"/>
            <a:ext cx="18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@</a:t>
            </a:r>
            <a:r>
              <a:rPr lang="en-US" sz="1000" dirty="0" err="1" smtClean="0"/>
              <a:t>ChrisAlbon</a:t>
            </a:r>
            <a:endParaRPr lang="en-US" sz="1000" dirty="0" smtClean="0"/>
          </a:p>
          <a:p>
            <a:pPr algn="r"/>
            <a:r>
              <a:rPr lang="en-US" sz="1000" dirty="0" smtClean="0"/>
              <a:t>MachineLearningFlashcards.com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613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24" y="1752600"/>
            <a:ext cx="4958715" cy="4470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Evaluate Model Performance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38" y="1295401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Test:  More Realistic Results on Predictions with New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6281171"/>
            <a:ext cx="5795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/>
              <a:t>Forensic-Glass-caret-</a:t>
            </a:r>
            <a:r>
              <a:rPr lang="en-US" sz="1600" b="1" dirty="0" err="1"/>
              <a:t>rf.Rmd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Forensic-Glass-caret-rf.html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2286000" y="2987548"/>
            <a:ext cx="21336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0" y="5863167"/>
            <a:ext cx="4877539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73398" y="4590612"/>
            <a:ext cx="990600" cy="135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74954" y="5229335"/>
            <a:ext cx="829818" cy="13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Estimate Variable Importance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81200"/>
            <a:ext cx="4500013" cy="4068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6281171"/>
            <a:ext cx="5795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/>
              <a:t>Forensic-Glass-caret-</a:t>
            </a:r>
            <a:r>
              <a:rPr lang="en-US" sz="1600" b="1" dirty="0" err="1"/>
              <a:t>rf.Rmd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Forensic-Glass-caret-rf.html</a:t>
            </a:r>
            <a:endParaRPr lang="en-US" sz="16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9338" y="1295401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Random Forest:  Single Prediction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Estimate Variable Importance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746" y="6281171"/>
            <a:ext cx="6221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Forensic-Glass-caret-J48.Rmd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Forensic-Glass-caret-J48.html</a:t>
            </a:r>
            <a:endParaRPr lang="en-US" sz="16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9338" y="1295401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J48:  Separate Model for Each Type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30" y="1828800"/>
            <a:ext cx="4771670" cy="43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Which Machine Learning Algorithms to use?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8067675" cy="2297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0132" y="6292332"/>
            <a:ext cx="64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www.r-project.org/conferences/useR-2010/slides/Kuhn.pdf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862945"/>
            <a:ext cx="7613316" cy="1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5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Which Machine Learning Algorithms to use?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09800"/>
            <a:ext cx="6195050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793" y="6292332"/>
            <a:ext cx="857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https://machinelearningmastery.com/evaluate-machine-learning-algorithms-with-r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, Jason Brownlee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74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Machine Learning Examples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5" y="1219200"/>
            <a:ext cx="8262945" cy="4756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2453" y="6172200"/>
            <a:ext cx="6211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Forensic-Glass-caret-</a:t>
            </a:r>
            <a:r>
              <a:rPr lang="en-US" sz="1600" b="1" dirty="0" err="1" smtClean="0"/>
              <a:t>FILE.Rmd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Forensic-Glass-caret-FILE.html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581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Summary of Results From 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Variety of  Machine Learning Methods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382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Toy Shiny App To Compare Models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43000"/>
            <a:ext cx="5410831" cy="4778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1887" y="6172200"/>
            <a:ext cx="6972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Open </a:t>
            </a:r>
            <a:r>
              <a:rPr lang="en-US" sz="1600" dirty="0" err="1" smtClean="0"/>
              <a:t>ShinyCaret</a:t>
            </a:r>
            <a:r>
              <a:rPr lang="en-US" sz="1600" dirty="0" smtClean="0"/>
              <a:t> Folder as project in </a:t>
            </a:r>
            <a:r>
              <a:rPr lang="en-US" sz="1600" dirty="0" err="1" smtClean="0"/>
              <a:t>RStudio</a:t>
            </a:r>
            <a:r>
              <a:rPr lang="en-US" sz="1600" dirty="0" smtClean="0"/>
              <a:t>.  Open file </a:t>
            </a:r>
            <a:r>
              <a:rPr lang="en-US" sz="1600" dirty="0" err="1" smtClean="0"/>
              <a:t>server.R</a:t>
            </a:r>
            <a:r>
              <a:rPr lang="en-US" sz="1600" dirty="0" smtClean="0"/>
              <a:t>.  Select Run App.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6463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Regression Models vs.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Practical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24000"/>
            <a:ext cx="17430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766" y="2057400"/>
            <a:ext cx="5707063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08" y="4107913"/>
            <a:ext cx="67548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0085" y="6292332"/>
            <a:ext cx="7530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www.coursera.org/specializations/jhu-data-science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703288" y="2795434"/>
            <a:ext cx="315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Focus:  Interpretability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03287" y="4877205"/>
            <a:ext cx="3736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Focus:  Accurate Predictions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541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Algorithms </a:t>
            </a:r>
            <a:br>
              <a:rPr lang="en-US" sz="4000" dirty="0">
                <a:solidFill>
                  <a:srgbClr val="0070C0"/>
                </a:solidFill>
              </a:rPr>
            </a:br>
            <a:r>
              <a:rPr lang="en-US" sz="4000" dirty="0">
                <a:solidFill>
                  <a:srgbClr val="0070C0"/>
                </a:solidFill>
              </a:rPr>
              <a:t>Using R’s Caret </a:t>
            </a:r>
            <a:r>
              <a:rPr lang="en-US" sz="4000" dirty="0" smtClean="0">
                <a:solidFill>
                  <a:srgbClr val="0070C0"/>
                </a:solidFill>
              </a:rPr>
              <a:t>Package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Caret provides uniform approach to using many classification and regression algorithms</a:t>
            </a:r>
          </a:p>
          <a:p>
            <a:r>
              <a:rPr lang="en-US" dirty="0" smtClean="0"/>
              <a:t>Many machine algorithms can be explored quickly using Caret.</a:t>
            </a:r>
          </a:p>
          <a:p>
            <a:r>
              <a:rPr lang="en-US" dirty="0" smtClean="0"/>
              <a:t>Caret provides many useful tools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555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Question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Do </a:t>
            </a:r>
            <a:r>
              <a:rPr lang="en-US" i="1" dirty="0"/>
              <a:t>W</a:t>
            </a:r>
            <a:r>
              <a:rPr lang="en-US" i="1" dirty="0" smtClean="0"/>
              <a:t>e </a:t>
            </a:r>
            <a:r>
              <a:rPr lang="en-US" i="1" dirty="0"/>
              <a:t>Need Hundreds of </a:t>
            </a:r>
            <a:r>
              <a:rPr lang="en-US" i="1" dirty="0" smtClean="0"/>
              <a:t>Classifiers </a:t>
            </a:r>
            <a:r>
              <a:rPr lang="en-US" i="1" dirty="0"/>
              <a:t>to Solve Real </a:t>
            </a:r>
            <a:r>
              <a:rPr lang="en-US" i="1" dirty="0" smtClean="0"/>
              <a:t>World Classification </a:t>
            </a:r>
            <a:r>
              <a:rPr lang="en-US" i="1" dirty="0"/>
              <a:t>Problems?</a:t>
            </a:r>
            <a:br>
              <a:rPr lang="en-US" i="1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jmlr.org/papers/volume15/delgado14a/delgado14a.pdf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38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Forensic Glass Dataset:  PCA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1475" y="6172200"/>
            <a:ext cx="537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Forensic-Glass-</a:t>
            </a:r>
            <a:r>
              <a:rPr lang="en-US" sz="1600" b="1" dirty="0" err="1" smtClean="0"/>
              <a:t>PCA.Rmd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Forensic-Glass-PCA.html</a:t>
            </a:r>
            <a:endParaRPr lang="en-US" sz="1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58" y="1219200"/>
            <a:ext cx="4267200" cy="426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5599642"/>
            <a:ext cx="39719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7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</a:t>
            </a:r>
            <a:r>
              <a:rPr lang="en-US" dirty="0" smtClean="0"/>
              <a:t> Package: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C</a:t>
            </a:r>
            <a:r>
              <a:rPr lang="en-US" dirty="0" smtClean="0"/>
              <a:t>lassification </a:t>
            </a:r>
            <a:r>
              <a:rPr lang="en-US" dirty="0" smtClean="0">
                <a:solidFill>
                  <a:srgbClr val="0070C0"/>
                </a:solidFill>
              </a:rPr>
              <a:t>A</a:t>
            </a:r>
            <a:r>
              <a:rPr lang="en-US" dirty="0" smtClean="0"/>
              <a:t>nd </a:t>
            </a:r>
            <a:r>
              <a:rPr lang="en-US" dirty="0" smtClean="0">
                <a:solidFill>
                  <a:srgbClr val="0070C0"/>
                </a:solidFill>
              </a:rPr>
              <a:t>Re</a:t>
            </a:r>
            <a:r>
              <a:rPr lang="en-US" dirty="0" smtClean="0"/>
              <a:t>gression </a:t>
            </a:r>
            <a:r>
              <a:rPr lang="en-US" dirty="0" smtClean="0">
                <a:solidFill>
                  <a:srgbClr val="0070C0"/>
                </a:solidFill>
              </a:rPr>
              <a:t>T</a:t>
            </a:r>
            <a:r>
              <a:rPr lang="en-US" dirty="0" smtClean="0"/>
              <a:t>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54" y="1570888"/>
            <a:ext cx="2128651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173" y="5181600"/>
            <a:ext cx="43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2013 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://appliedpredictivemodeling.com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http://appliedpredictivemodeling.com/blog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492384"/>
            <a:ext cx="1981200" cy="25071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1711" y="3999503"/>
            <a:ext cx="334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github.com/topepo/caret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8438" y="4575567"/>
            <a:ext cx="3067050" cy="20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4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Package Features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6934200" cy="2590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Provides uniform interface to machine learning models</a:t>
            </a:r>
          </a:p>
          <a:p>
            <a:r>
              <a:rPr lang="en-US" dirty="0" smtClean="0"/>
              <a:t>Streamlines model training and tuning</a:t>
            </a:r>
          </a:p>
          <a:p>
            <a:r>
              <a:rPr lang="en-US" dirty="0" smtClean="0"/>
              <a:t>Standardizes common tasks</a:t>
            </a:r>
          </a:p>
          <a:p>
            <a:r>
              <a:rPr lang="en-US" dirty="0" smtClean="0"/>
              <a:t>Uses dozens of R packages</a:t>
            </a:r>
          </a:p>
          <a:p>
            <a:r>
              <a:rPr lang="en-US" dirty="0" smtClean="0"/>
              <a:t>Provides parallel processing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525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Predictive Models in R Using </a:t>
            </a:r>
            <a:r>
              <a:rPr lang="en-US" dirty="0" smtClean="0"/>
              <a:t>the caret Package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www.jstatsoft.org/article/view/v028i05/v28i05.pdf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Max Kuhn, Pfizer Global R&amp;D</a:t>
            </a:r>
          </a:p>
          <a:p>
            <a:r>
              <a:rPr lang="en-US" i="1" dirty="0" smtClean="0"/>
              <a:t>Journal of Statistical Software</a:t>
            </a:r>
            <a:r>
              <a:rPr lang="en-US" dirty="0" smtClean="0"/>
              <a:t>, Nov.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 Package Models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1219200"/>
            <a:ext cx="5151120" cy="396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0096" y="5334447"/>
            <a:ext cx="58514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topepo.github.io/caret/modelList.html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1600" dirty="0" smtClean="0"/>
              <a:t>Files:  </a:t>
            </a:r>
            <a:r>
              <a:rPr lang="en-US" sz="1600" b="1" dirty="0" smtClean="0"/>
              <a:t>caret-</a:t>
            </a:r>
            <a:r>
              <a:rPr lang="en-US" sz="1600" b="1" dirty="0" err="1" smtClean="0"/>
              <a:t>overview.Rmd</a:t>
            </a:r>
            <a:r>
              <a:rPr lang="en-US" sz="1600" dirty="0" smtClean="0"/>
              <a:t> and </a:t>
            </a:r>
            <a:r>
              <a:rPr lang="en-US" sz="1600" b="1" dirty="0" smtClean="0"/>
              <a:t>caret-overview.html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268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Forensic Glass Dataset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04800"/>
            <a:ext cx="1353312" cy="9583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1293351"/>
            <a:ext cx="17011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https://sha.org/bottle/links.htm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1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err="1" smtClean="0"/>
              <a:t>fgl</a:t>
            </a:r>
            <a:r>
              <a:rPr lang="en-US" dirty="0" smtClean="0"/>
              <a:t> dataset in MASS package</a:t>
            </a:r>
          </a:p>
          <a:p>
            <a:r>
              <a:rPr lang="en-US" sz="3100" dirty="0" smtClean="0"/>
              <a:t>RI </a:t>
            </a:r>
            <a:r>
              <a:rPr lang="en-US" sz="3100" dirty="0"/>
              <a:t>= refractive </a:t>
            </a:r>
            <a:r>
              <a:rPr lang="en-US" sz="3100" dirty="0" smtClean="0"/>
              <a:t>index</a:t>
            </a:r>
          </a:p>
          <a:p>
            <a:r>
              <a:rPr lang="en-US" sz="3100" dirty="0" smtClean="0"/>
              <a:t>Percentages </a:t>
            </a:r>
            <a:r>
              <a:rPr lang="en-US" sz="3100" dirty="0"/>
              <a:t>by weight of oxides: Na, Mg, Al, Si, K, Ca, Ba, </a:t>
            </a:r>
            <a:r>
              <a:rPr lang="en-US" sz="3100" dirty="0" smtClean="0"/>
              <a:t>Fe</a:t>
            </a:r>
          </a:p>
          <a:p>
            <a:r>
              <a:rPr lang="en-US" sz="3100" dirty="0" smtClean="0"/>
              <a:t>type</a:t>
            </a:r>
            <a:endParaRPr lang="en-US" sz="3100" dirty="0"/>
          </a:p>
          <a:p>
            <a:pPr lvl="1"/>
            <a:r>
              <a:rPr lang="en-US" sz="3100" dirty="0"/>
              <a:t>window float glass (</a:t>
            </a:r>
            <a:r>
              <a:rPr lang="en-US" sz="3100" dirty="0" err="1"/>
              <a:t>WinF</a:t>
            </a:r>
            <a:r>
              <a:rPr lang="en-US" sz="3100" dirty="0"/>
              <a:t>: 70),</a:t>
            </a:r>
          </a:p>
          <a:p>
            <a:pPr lvl="1"/>
            <a:r>
              <a:rPr lang="en-US" sz="3100" dirty="0"/>
              <a:t>window non-float glass (</a:t>
            </a:r>
            <a:r>
              <a:rPr lang="en-US" sz="3100" dirty="0" err="1"/>
              <a:t>WinNF</a:t>
            </a:r>
            <a:r>
              <a:rPr lang="en-US" sz="3100" dirty="0"/>
              <a:t>: 76),</a:t>
            </a:r>
          </a:p>
          <a:p>
            <a:pPr lvl="1"/>
            <a:r>
              <a:rPr lang="en-US" sz="3100" dirty="0"/>
              <a:t>vehicle window glass (</a:t>
            </a:r>
            <a:r>
              <a:rPr lang="en-US" sz="3100" dirty="0" err="1"/>
              <a:t>Veh</a:t>
            </a:r>
            <a:r>
              <a:rPr lang="en-US" sz="3100" dirty="0"/>
              <a:t>: 17),</a:t>
            </a:r>
          </a:p>
          <a:p>
            <a:pPr lvl="1"/>
            <a:r>
              <a:rPr lang="en-US" sz="3100" dirty="0"/>
              <a:t>containers (Con: 13),</a:t>
            </a:r>
          </a:p>
          <a:p>
            <a:pPr lvl="1"/>
            <a:r>
              <a:rPr lang="en-US" sz="3100" dirty="0"/>
              <a:t>tableware (</a:t>
            </a:r>
            <a:r>
              <a:rPr lang="en-US" sz="3100" dirty="0" err="1"/>
              <a:t>Tabl</a:t>
            </a:r>
            <a:r>
              <a:rPr lang="en-US" sz="3100" dirty="0"/>
              <a:t>: 9)</a:t>
            </a:r>
          </a:p>
          <a:p>
            <a:pPr lvl="1"/>
            <a:r>
              <a:rPr lang="en-US" sz="3100" dirty="0"/>
              <a:t>vehicle headlamps (Head: 29).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2265" y="5791200"/>
            <a:ext cx="59207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Also available through </a:t>
            </a:r>
            <a:r>
              <a:rPr lang="en-US" dirty="0">
                <a:hlinkClick r:id="rId3"/>
              </a:rPr>
              <a:t>UCI Repository</a:t>
            </a:r>
            <a:r>
              <a:rPr lang="en-US" dirty="0" smtClean="0"/>
              <a:t>.</a:t>
            </a:r>
          </a:p>
          <a:p>
            <a:r>
              <a:rPr lang="en-US" dirty="0"/>
              <a:t>Discussed in book </a:t>
            </a:r>
            <a:r>
              <a:rPr lang="en-US" dirty="0">
                <a:hlinkClick r:id="rId4"/>
              </a:rPr>
              <a:t>Data Mining and Business Analytics with R</a:t>
            </a:r>
            <a:r>
              <a:rPr lang="en-US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600" y="5373654"/>
            <a:ext cx="4105640" cy="56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Parallel Processing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On a PC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Setup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Let's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6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cores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rCluster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makePSOCKcluster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registerDoParallel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rCluster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stopCluster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rCluster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\\HELIX2\data\Transfer\CPU-Us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57400"/>
            <a:ext cx="15716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Caret:  Visualize 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9191" y="5715000"/>
            <a:ext cx="790068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Files:  Forensic-Glass-</a:t>
            </a:r>
            <a:r>
              <a:rPr lang="en-US" sz="1600" b="1" dirty="0" err="1" smtClean="0"/>
              <a:t>Exploratory.Rmd</a:t>
            </a:r>
            <a:r>
              <a:rPr lang="en-US" sz="1600" dirty="0" smtClean="0"/>
              <a:t> </a:t>
            </a:r>
            <a:r>
              <a:rPr lang="en-US" sz="1600" dirty="0"/>
              <a:t>or </a:t>
            </a:r>
            <a:r>
              <a:rPr lang="en-US" sz="1600" b="1" dirty="0"/>
              <a:t>Forensic-Glass-Exploratory.html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  <a:p>
            <a:pPr algn="ctr"/>
            <a:r>
              <a:rPr lang="en-US" dirty="0"/>
              <a:t> Data Visualization with the Caret R </a:t>
            </a:r>
            <a:r>
              <a:rPr lang="en-US" dirty="0" smtClean="0"/>
              <a:t>package</a:t>
            </a:r>
          </a:p>
          <a:p>
            <a:pPr algn="ctr"/>
            <a:r>
              <a:rPr lang="en-US" dirty="0">
                <a:hlinkClick r:id="rId2"/>
              </a:rPr>
              <a:t>https://machinelearningmastery.com/data-visualization-with-the-caret-r-package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37044"/>
            <a:ext cx="3786145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35" y="1143000"/>
            <a:ext cx="39992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5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744</Words>
  <Application>Microsoft Office PowerPoint</Application>
  <PresentationFormat>On-screen Show (4:3)</PresentationFormat>
  <Paragraphs>155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Courier New</vt:lpstr>
      <vt:lpstr>Office Theme</vt:lpstr>
      <vt:lpstr>Using R’s Caret Package for Machine Learning</vt:lpstr>
      <vt:lpstr>Using R’s Caret Package  for Machine Learning</vt:lpstr>
      <vt:lpstr>Regression Models vs. Practical Machine Learning</vt:lpstr>
      <vt:lpstr>Caret Package: Classification And Regression Training</vt:lpstr>
      <vt:lpstr>Caret Package Features</vt:lpstr>
      <vt:lpstr>Caret Package Models</vt:lpstr>
      <vt:lpstr>Forensic Glass Dataset</vt:lpstr>
      <vt:lpstr>Caret: Parallel Processing</vt:lpstr>
      <vt:lpstr>Caret:  Visualize Data</vt:lpstr>
      <vt:lpstr>Caret:  Partition Data into Train &amp; Test</vt:lpstr>
      <vt:lpstr>Caret:  Partition Data into Train &amp; Test</vt:lpstr>
      <vt:lpstr>Caret: Preprocess / Transform Data</vt:lpstr>
      <vt:lpstr>Caret:  Train Model</vt:lpstr>
      <vt:lpstr>Caret:  Train Model</vt:lpstr>
      <vt:lpstr>Underfit vs Overfit</vt:lpstr>
      <vt:lpstr>Caret:  Tune Model</vt:lpstr>
      <vt:lpstr>PowerPoint Presentation</vt:lpstr>
      <vt:lpstr>Caret:  Evaluate Model Performance</vt:lpstr>
      <vt:lpstr>Caret:  Evaluate Model Performance</vt:lpstr>
      <vt:lpstr>Caret:  Evaluate Model Performance</vt:lpstr>
      <vt:lpstr>Caret:  Evaluate Model Performance</vt:lpstr>
      <vt:lpstr>Caret:  Evaluate Model Performance</vt:lpstr>
      <vt:lpstr>Caret:  Estimate Variable Importance</vt:lpstr>
      <vt:lpstr>Caret:  Estimate Variable Importance</vt:lpstr>
      <vt:lpstr>Caret Machine Learning</vt:lpstr>
      <vt:lpstr>Caret Machine Learning</vt:lpstr>
      <vt:lpstr>Caret Machine Learning Examples</vt:lpstr>
      <vt:lpstr>Summary of Results From  Variety of  Machine Learning Methods</vt:lpstr>
      <vt:lpstr>Toy Shiny App To Compare Models</vt:lpstr>
      <vt:lpstr>Machine Learning Algorithms  Using R’s Caret Package Summary</vt:lpstr>
      <vt:lpstr>Question</vt:lpstr>
      <vt:lpstr>Forensic Glass Dataset:  PCA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Algorithms  Using R’s Caret Package</dc:title>
  <dc:creator>Earl</dc:creator>
  <cp:lastModifiedBy>efg</cp:lastModifiedBy>
  <cp:revision>71</cp:revision>
  <dcterms:created xsi:type="dcterms:W3CDTF">2006-08-16T00:00:00Z</dcterms:created>
  <dcterms:modified xsi:type="dcterms:W3CDTF">2017-09-09T16:36:37Z</dcterms:modified>
</cp:coreProperties>
</file>